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EB Garamond"/>
      <p:regular r:id="rId16"/>
      <p:bold r:id="rId17"/>
      <p:italic r:id="rId18"/>
      <p:boldItalic r:id="rId19"/>
    </p:embeddedFont>
    <p:embeddedFont>
      <p:font typeface="Barlow SemiBold"/>
      <p:regular r:id="rId20"/>
      <p:bold r:id="rId21"/>
      <p:italic r:id="rId22"/>
      <p:boldItalic r:id="rId23"/>
    </p:embeddedFont>
    <p:embeddedFont>
      <p:font typeface="Barlow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SemiBold-regular.fntdata"/><Relationship Id="rId22" Type="http://schemas.openxmlformats.org/officeDocument/2006/relationships/font" Target="fonts/BarlowSemiBold-italic.fntdata"/><Relationship Id="rId21" Type="http://schemas.openxmlformats.org/officeDocument/2006/relationships/font" Target="fonts/BarlowSemiBold-bold.fntdata"/><Relationship Id="rId24" Type="http://schemas.openxmlformats.org/officeDocument/2006/relationships/font" Target="fonts/Barlow-regular.fntdata"/><Relationship Id="rId23" Type="http://schemas.openxmlformats.org/officeDocument/2006/relationships/font" Target="fonts/Barlow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Barlow-italic.fntdata"/><Relationship Id="rId25" Type="http://schemas.openxmlformats.org/officeDocument/2006/relationships/font" Target="fonts/Barlow-bold.fntdata"/><Relationship Id="rId27" Type="http://schemas.openxmlformats.org/officeDocument/2006/relationships/font" Target="fonts/Barlow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EBGaramond-bold.fntdata"/><Relationship Id="rId16" Type="http://schemas.openxmlformats.org/officeDocument/2006/relationships/font" Target="fonts/EBGaramond-regular.fntdata"/><Relationship Id="rId19" Type="http://schemas.openxmlformats.org/officeDocument/2006/relationships/font" Target="fonts/EBGaramond-boldItalic.fntdata"/><Relationship Id="rId18" Type="http://schemas.openxmlformats.org/officeDocument/2006/relationships/font" Target="fonts/EBGaramon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58f97f2b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58f97f2b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58f97f2b3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58f97f2b3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f97f2b3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f97f2b3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58f97f2b3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58f97f2b3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2d5c264a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b2d5c264a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b2dd8af2c1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b2dd8af2c1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2d5c264a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b2d5c264a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b2d5c264a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b2d5c264a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b2d5c264a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b2d5c264a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CAPTION_ONL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-4800" y="-4800"/>
            <a:ext cx="9153600" cy="51531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 rot="-5400000">
            <a:off x="-1715800" y="2464350"/>
            <a:ext cx="4819200" cy="3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ourier New"/>
              <a:buNone/>
              <a:defRPr sz="2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4" name="Google Shape;54;p13"/>
          <p:cNvCxnSpPr/>
          <p:nvPr/>
        </p:nvCxnSpPr>
        <p:spPr>
          <a:xfrm flipH="1">
            <a:off x="1019275" y="302900"/>
            <a:ext cx="2100" cy="506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+ LISTE + IMAGE">
  <p:cSld name="TITLE_AND_BODY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311700" y="445025"/>
            <a:ext cx="496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arlow SemiBold"/>
              <a:buNone/>
              <a:defRPr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" name="Google Shape;58;p14"/>
          <p:cNvSpPr/>
          <p:nvPr>
            <p:ph idx="2" type="pic"/>
          </p:nvPr>
        </p:nvSpPr>
        <p:spPr>
          <a:xfrm>
            <a:off x="5423250" y="501000"/>
            <a:ext cx="3049200" cy="41415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453075" y="1826050"/>
            <a:ext cx="4819200" cy="29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  <a:defRPr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81874" cy="529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5"/>
          <p:cNvCxnSpPr/>
          <p:nvPr/>
        </p:nvCxnSpPr>
        <p:spPr>
          <a:xfrm>
            <a:off x="1898049" y="728875"/>
            <a:ext cx="0" cy="42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5"/>
          <p:cNvSpPr txBox="1"/>
          <p:nvPr>
            <p:ph type="title"/>
          </p:nvPr>
        </p:nvSpPr>
        <p:spPr>
          <a:xfrm rot="-5400000">
            <a:off x="-553875" y="2570850"/>
            <a:ext cx="42525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arlow SemiBold"/>
              <a:buNone/>
              <a:defRPr sz="21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5"/>
          <p:cNvSpPr/>
          <p:nvPr>
            <p:ph idx="2" type="pic"/>
          </p:nvPr>
        </p:nvSpPr>
        <p:spPr>
          <a:xfrm>
            <a:off x="2139275" y="719400"/>
            <a:ext cx="4600500" cy="4224000"/>
          </a:xfrm>
          <a:prstGeom prst="roundRect">
            <a:avLst>
              <a:gd fmla="val 537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titre">
  <p:cSld name="MAIN_POINT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91475" y="1497750"/>
            <a:ext cx="6367800" cy="10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arlow"/>
              <a:buNone/>
              <a:defRPr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69" name="Google Shape;69;p16"/>
          <p:cNvCxnSpPr/>
          <p:nvPr/>
        </p:nvCxnSpPr>
        <p:spPr>
          <a:xfrm>
            <a:off x="0" y="2571750"/>
            <a:ext cx="76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2618400" y="2739025"/>
            <a:ext cx="50205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  <a:defRPr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1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sommaire">
  <p:cSld name="TITLE_ONLY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arlow"/>
              <a:buNone/>
              <a:defRPr b="1">
                <a:latin typeface="Barlow"/>
                <a:ea typeface="Barlow"/>
                <a:cs typeface="Barlow"/>
                <a:sym typeface="Barlow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75" name="Google Shape;75;p18"/>
          <p:cNvCxnSpPr/>
          <p:nvPr/>
        </p:nvCxnSpPr>
        <p:spPr>
          <a:xfrm>
            <a:off x="-67594" y="1027025"/>
            <a:ext cx="843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3199450" y="1495600"/>
            <a:ext cx="51684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None/>
              <a:defRPr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MERCIEMENT">
  <p:cSld name="MAIN_POINT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291475" y="3665850"/>
            <a:ext cx="63678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None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80" name="Google Shape;80;p19"/>
          <p:cNvCxnSpPr/>
          <p:nvPr/>
        </p:nvCxnSpPr>
        <p:spPr>
          <a:xfrm>
            <a:off x="0" y="4356600"/>
            <a:ext cx="76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+ LISTE + IMAGE 1">
  <p:cSld name="TITLE_AND_BODY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311700" y="445025"/>
            <a:ext cx="496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arlow SemiBold"/>
              <a:buNone/>
              <a:defRPr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" name="Google Shape;84;p20"/>
          <p:cNvSpPr/>
          <p:nvPr>
            <p:ph idx="2" type="pic"/>
          </p:nvPr>
        </p:nvSpPr>
        <p:spPr>
          <a:xfrm>
            <a:off x="5423250" y="501000"/>
            <a:ext cx="3049200" cy="41415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0"/>
          <p:cNvSpPr txBox="1"/>
          <p:nvPr>
            <p:ph idx="1" type="subTitle"/>
          </p:nvPr>
        </p:nvSpPr>
        <p:spPr>
          <a:xfrm>
            <a:off x="453075" y="1826050"/>
            <a:ext cx="4819200" cy="29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  <a:defRPr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+ LISTE + IMAGE 2">
  <p:cSld name="TITLE_AND_BODY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311700" y="445025"/>
            <a:ext cx="496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arlow SemiBold"/>
              <a:buNone/>
              <a:defRPr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9" name="Google Shape;89;p21"/>
          <p:cNvSpPr/>
          <p:nvPr>
            <p:ph idx="2" type="pic"/>
          </p:nvPr>
        </p:nvSpPr>
        <p:spPr>
          <a:xfrm>
            <a:off x="5423250" y="501000"/>
            <a:ext cx="3049200" cy="4141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21"/>
          <p:cNvSpPr txBox="1"/>
          <p:nvPr>
            <p:ph idx="1" type="subTitle"/>
          </p:nvPr>
        </p:nvSpPr>
        <p:spPr>
          <a:xfrm>
            <a:off x="453075" y="1826050"/>
            <a:ext cx="4819200" cy="29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  <a:defRPr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garde" type="title">
  <p:cSld name="TITL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/>
          <p:nvPr>
            <p:ph type="ctrTitle"/>
          </p:nvPr>
        </p:nvSpPr>
        <p:spPr>
          <a:xfrm>
            <a:off x="1751200" y="1175800"/>
            <a:ext cx="5376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Font typeface="Barlow SemiBold"/>
              <a:buNone/>
              <a:defRPr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7" name="Google Shape;97;p23"/>
          <p:cNvSpPr txBox="1"/>
          <p:nvPr>
            <p:ph idx="1" type="subTitle"/>
          </p:nvPr>
        </p:nvSpPr>
        <p:spPr>
          <a:xfrm>
            <a:off x="1765358" y="3034585"/>
            <a:ext cx="5036400" cy="6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None/>
              <a:defRPr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8" name="Google Shape;9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99" name="Google Shape;99;p23"/>
          <p:cNvCxnSpPr/>
          <p:nvPr/>
        </p:nvCxnSpPr>
        <p:spPr>
          <a:xfrm>
            <a:off x="1552400" y="-828725"/>
            <a:ext cx="1800" cy="45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ÉGENDE + IMAGE COINS ARRONDIS" type="secHead">
  <p:cSld name="SECTION_HEAD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type="title"/>
          </p:nvPr>
        </p:nvSpPr>
        <p:spPr>
          <a:xfrm>
            <a:off x="1202450" y="3868175"/>
            <a:ext cx="766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24"/>
          <p:cNvSpPr/>
          <p:nvPr>
            <p:ph idx="2" type="pic"/>
          </p:nvPr>
        </p:nvSpPr>
        <p:spPr>
          <a:xfrm>
            <a:off x="671550" y="1251325"/>
            <a:ext cx="7800900" cy="2319000"/>
          </a:xfrm>
          <a:prstGeom prst="roundRect">
            <a:avLst>
              <a:gd fmla="val 8587" name="adj"/>
            </a:avLst>
          </a:prstGeom>
          <a:noFill/>
          <a:ln>
            <a:noFill/>
          </a:ln>
        </p:spPr>
      </p:sp>
      <p:sp>
        <p:nvSpPr>
          <p:cNvPr id="104" name="Google Shape;104;p24"/>
          <p:cNvSpPr txBox="1"/>
          <p:nvPr/>
        </p:nvSpPr>
        <p:spPr>
          <a:xfrm>
            <a:off x="795125" y="3880525"/>
            <a:ext cx="110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05" name="Google Shape;105;p24"/>
          <p:cNvSpPr txBox="1"/>
          <p:nvPr/>
        </p:nvSpPr>
        <p:spPr>
          <a:xfrm>
            <a:off x="737825" y="3857225"/>
            <a:ext cx="91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Barlow SemiBold"/>
                <a:ea typeface="Barlow SemiBold"/>
                <a:cs typeface="Barlow SemiBold"/>
                <a:sym typeface="Barlow SemiBold"/>
              </a:rPr>
              <a:t>Fig.</a:t>
            </a:r>
            <a:endParaRPr sz="15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BLIOGRAPHIE">
  <p:cSld name="SECTION_HEADER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25"/>
          <p:cNvSpPr txBox="1"/>
          <p:nvPr/>
        </p:nvSpPr>
        <p:spPr>
          <a:xfrm>
            <a:off x="795125" y="3880525"/>
            <a:ext cx="110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109" name="Google Shape;10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450" y="-82375"/>
            <a:ext cx="9253824" cy="52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5"/>
          <p:cNvSpPr txBox="1"/>
          <p:nvPr>
            <p:ph type="title"/>
          </p:nvPr>
        </p:nvSpPr>
        <p:spPr>
          <a:xfrm rot="-5400000">
            <a:off x="-1003225" y="2044500"/>
            <a:ext cx="50958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arlow SemiBold"/>
              <a:buNone/>
              <a:defRPr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11" name="Google Shape;111;p25"/>
          <p:cNvCxnSpPr/>
          <p:nvPr/>
        </p:nvCxnSpPr>
        <p:spPr>
          <a:xfrm>
            <a:off x="1902725" y="439350"/>
            <a:ext cx="0" cy="443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25"/>
          <p:cNvSpPr txBox="1"/>
          <p:nvPr>
            <p:ph idx="1" type="subTitle"/>
          </p:nvPr>
        </p:nvSpPr>
        <p:spPr>
          <a:xfrm>
            <a:off x="2032000" y="439350"/>
            <a:ext cx="5103900" cy="44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+ LISTE + IMAGE" type="tx">
  <p:cSld name="TITLE_AND_BOD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type="title"/>
          </p:nvPr>
        </p:nvSpPr>
        <p:spPr>
          <a:xfrm>
            <a:off x="311700" y="445025"/>
            <a:ext cx="496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arlow SemiBold"/>
              <a:buNone/>
              <a:defRPr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6" name="Google Shape;116;p26"/>
          <p:cNvSpPr/>
          <p:nvPr>
            <p:ph idx="2" type="pic"/>
          </p:nvPr>
        </p:nvSpPr>
        <p:spPr>
          <a:xfrm>
            <a:off x="5423250" y="501000"/>
            <a:ext cx="3049200" cy="41415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6"/>
          <p:cNvSpPr txBox="1"/>
          <p:nvPr>
            <p:ph idx="1" type="subTitle"/>
          </p:nvPr>
        </p:nvSpPr>
        <p:spPr>
          <a:xfrm>
            <a:off x="453075" y="1826050"/>
            <a:ext cx="4819200" cy="29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  <a:defRPr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arlow SemiBold"/>
              <a:buNone/>
              <a:defRPr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21" name="Google Shape;121;p27"/>
          <p:cNvCxnSpPr/>
          <p:nvPr/>
        </p:nvCxnSpPr>
        <p:spPr>
          <a:xfrm>
            <a:off x="-67594" y="1027025"/>
            <a:ext cx="843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7"/>
          <p:cNvSpPr/>
          <p:nvPr>
            <p:ph idx="2" type="pic"/>
          </p:nvPr>
        </p:nvSpPr>
        <p:spPr>
          <a:xfrm>
            <a:off x="439400" y="1276825"/>
            <a:ext cx="7928400" cy="338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/ COULEUR + COINS ARRONDIS">
  <p:cSld name="TITLE_AND_TWO_COLUMNS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arlow SemiBold"/>
              <a:buNone/>
              <a:defRPr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6" name="Google Shape;12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450" y="-82375"/>
            <a:ext cx="9253824" cy="52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8"/>
          <p:cNvSpPr/>
          <p:nvPr>
            <p:ph idx="2" type="pic"/>
          </p:nvPr>
        </p:nvSpPr>
        <p:spPr>
          <a:xfrm>
            <a:off x="726499" y="1276825"/>
            <a:ext cx="7746000" cy="3386400"/>
          </a:xfrm>
          <a:prstGeom prst="roundRect">
            <a:avLst>
              <a:gd fmla="val 4822" name="adj"/>
            </a:avLst>
          </a:prstGeom>
          <a:noFill/>
          <a:ln>
            <a:noFill/>
          </a:ln>
        </p:spPr>
      </p:sp>
      <p:sp>
        <p:nvSpPr>
          <p:cNvPr id="128" name="Google Shape;128;p28"/>
          <p:cNvSpPr txBox="1"/>
          <p:nvPr>
            <p:ph idx="3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arlow SemiBold"/>
              <a:buNone/>
              <a:defRPr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29" name="Google Shape;129;p28"/>
          <p:cNvCxnSpPr/>
          <p:nvPr/>
        </p:nvCxnSpPr>
        <p:spPr>
          <a:xfrm>
            <a:off x="-67594" y="1027025"/>
            <a:ext cx="843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sommaire" type="titleOnly">
  <p:cSld name="TITLE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arlow"/>
              <a:buNone/>
              <a:defRPr b="1">
                <a:latin typeface="Barlow"/>
                <a:ea typeface="Barlow"/>
                <a:cs typeface="Barlow"/>
                <a:sym typeface="Barlow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3" name="Google Shape;133;p29"/>
          <p:cNvCxnSpPr/>
          <p:nvPr/>
        </p:nvCxnSpPr>
        <p:spPr>
          <a:xfrm>
            <a:off x="-67594" y="1027025"/>
            <a:ext cx="843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29"/>
          <p:cNvSpPr txBox="1"/>
          <p:nvPr>
            <p:ph idx="1" type="subTitle"/>
          </p:nvPr>
        </p:nvSpPr>
        <p:spPr>
          <a:xfrm>
            <a:off x="3199450" y="1495600"/>
            <a:ext cx="51684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urier New"/>
              <a:buNone/>
              <a:defRPr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éfinition">
  <p:cSld name="ONE_COLUM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1722775" y="3101950"/>
            <a:ext cx="4117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arlow SemiBold"/>
              <a:buNone/>
              <a:defRPr sz="21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8" name="Google Shape;138;p30"/>
          <p:cNvCxnSpPr/>
          <p:nvPr/>
        </p:nvCxnSpPr>
        <p:spPr>
          <a:xfrm>
            <a:off x="1552400" y="9475"/>
            <a:ext cx="0" cy="44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30"/>
          <p:cNvSpPr txBox="1"/>
          <p:nvPr>
            <p:ph idx="1" type="subTitle"/>
          </p:nvPr>
        </p:nvSpPr>
        <p:spPr>
          <a:xfrm>
            <a:off x="1722775" y="3483425"/>
            <a:ext cx="43071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  <a:defRPr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titre">
  <p:cSld name="MAIN_POIN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type="title"/>
          </p:nvPr>
        </p:nvSpPr>
        <p:spPr>
          <a:xfrm>
            <a:off x="291475" y="1497750"/>
            <a:ext cx="6367800" cy="10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arlow"/>
              <a:buNone/>
              <a:defRPr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2" name="Google Shape;14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43" name="Google Shape;143;p31"/>
          <p:cNvCxnSpPr/>
          <p:nvPr/>
        </p:nvCxnSpPr>
        <p:spPr>
          <a:xfrm>
            <a:off x="0" y="2571750"/>
            <a:ext cx="76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2618400" y="2739025"/>
            <a:ext cx="50205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  <a:defRPr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MERCIEMENT">
  <p:cSld name="MAIN_POINT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/>
          <p:nvPr>
            <p:ph type="title"/>
          </p:nvPr>
        </p:nvSpPr>
        <p:spPr>
          <a:xfrm>
            <a:off x="291475" y="3665850"/>
            <a:ext cx="63678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None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7" name="Google Shape;14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48" name="Google Shape;148;p32"/>
          <p:cNvCxnSpPr/>
          <p:nvPr/>
        </p:nvCxnSpPr>
        <p:spPr>
          <a:xfrm>
            <a:off x="0" y="4356600"/>
            <a:ext cx="76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 COULEUR + IMAGE COINS ARRONDIS">
  <p:cSld name="SECTION_TITLE_AND_DESCRIPTION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933625" y="1521500"/>
            <a:ext cx="7839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1" name="Google Shape;15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CAPTION_ONL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/>
          <p:nvPr>
            <p:ph idx="2" type="pic"/>
          </p:nvPr>
        </p:nvSpPr>
        <p:spPr>
          <a:xfrm>
            <a:off x="-4800" y="-4800"/>
            <a:ext cx="9153600" cy="515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5" name="Google Shape;155;p34"/>
          <p:cNvSpPr txBox="1"/>
          <p:nvPr>
            <p:ph idx="1" type="subTitle"/>
          </p:nvPr>
        </p:nvSpPr>
        <p:spPr>
          <a:xfrm rot="-5400000">
            <a:off x="-1715800" y="2464350"/>
            <a:ext cx="4819200" cy="3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ourier New"/>
              <a:buNone/>
              <a:defRPr sz="2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6" name="Google Shape;156;p34"/>
          <p:cNvCxnSpPr/>
          <p:nvPr/>
        </p:nvCxnSpPr>
        <p:spPr>
          <a:xfrm flipH="1">
            <a:off x="1019275" y="302900"/>
            <a:ext cx="2100" cy="506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">
  <p:cSld name="BIG_NUMB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/>
          <p:nvPr>
            <p:ph hasCustomPrompt="1" type="title"/>
          </p:nvPr>
        </p:nvSpPr>
        <p:spPr>
          <a:xfrm>
            <a:off x="311700" y="213700"/>
            <a:ext cx="8520600" cy="10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Font typeface="Barlow SemiBold"/>
              <a:buNone/>
              <a:defRPr sz="34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Barlow SemiBold"/>
              <a:buNone/>
              <a:defRPr sz="5500"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Barlow SemiBold"/>
              <a:buNone/>
              <a:defRPr sz="5500"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Barlow SemiBold"/>
              <a:buNone/>
              <a:defRPr sz="5500"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Barlow SemiBold"/>
              <a:buNone/>
              <a:defRPr sz="5500"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Barlow SemiBold"/>
              <a:buNone/>
              <a:defRPr sz="5500"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Barlow SemiBold"/>
              <a:buNone/>
              <a:defRPr sz="5500"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Barlow SemiBold"/>
              <a:buNone/>
              <a:defRPr sz="5500"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Barlow SemiBold"/>
              <a:buNone/>
              <a:defRPr sz="5500"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60" name="Google Shape;160;p35"/>
          <p:cNvCxnSpPr/>
          <p:nvPr/>
        </p:nvCxnSpPr>
        <p:spPr>
          <a:xfrm>
            <a:off x="0" y="1359250"/>
            <a:ext cx="815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35"/>
          <p:cNvSpPr txBox="1"/>
          <p:nvPr/>
        </p:nvSpPr>
        <p:spPr>
          <a:xfrm>
            <a:off x="8155500" y="617850"/>
            <a:ext cx="548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500">
                <a:latin typeface="Barlow SemiBold"/>
                <a:ea typeface="Barlow SemiBold"/>
                <a:cs typeface="Barlow SemiBold"/>
                <a:sym typeface="Barlow SemiBold"/>
              </a:rPr>
              <a:t>?</a:t>
            </a:r>
            <a:endParaRPr sz="55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62" name="Google Shape;162;p35"/>
          <p:cNvSpPr/>
          <p:nvPr>
            <p:ph idx="2" type="pic"/>
          </p:nvPr>
        </p:nvSpPr>
        <p:spPr>
          <a:xfrm>
            <a:off x="311700" y="2141850"/>
            <a:ext cx="7812300" cy="2004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5" name="Google Shape;16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81874" cy="529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36"/>
          <p:cNvCxnSpPr/>
          <p:nvPr/>
        </p:nvCxnSpPr>
        <p:spPr>
          <a:xfrm>
            <a:off x="1898049" y="728875"/>
            <a:ext cx="0" cy="42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36"/>
          <p:cNvSpPr txBox="1"/>
          <p:nvPr>
            <p:ph type="title"/>
          </p:nvPr>
        </p:nvSpPr>
        <p:spPr>
          <a:xfrm rot="-5400000">
            <a:off x="-553875" y="2570850"/>
            <a:ext cx="42525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arlow SemiBold"/>
              <a:buNone/>
              <a:defRPr sz="21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36"/>
          <p:cNvSpPr/>
          <p:nvPr>
            <p:ph idx="2" type="pic"/>
          </p:nvPr>
        </p:nvSpPr>
        <p:spPr>
          <a:xfrm>
            <a:off x="2139275" y="719400"/>
            <a:ext cx="4600500" cy="4224000"/>
          </a:xfrm>
          <a:prstGeom prst="roundRect">
            <a:avLst>
              <a:gd fmla="val 537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1">
  <p:cSld name="CUSTOM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hyperlink" Target="https://w3id.org/dts" TargetMode="External"/><Relationship Id="rId5" Type="http://schemas.openxmlformats.org/officeDocument/2006/relationships/hyperlink" Target="https://doi.org/10.4000/jtei.4352" TargetMode="Externa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hyperlink" Target="https://dev.chartes.psl.eu/dts-demo/" TargetMode="External"/><Relationship Id="rId10" Type="http://schemas.openxmlformats.org/officeDocument/2006/relationships/image" Target="../media/image4.png"/><Relationship Id="rId13" Type="http://schemas.openxmlformats.org/officeDocument/2006/relationships/image" Target="../media/image3.png"/><Relationship Id="rId12" Type="http://schemas.openxmlformats.org/officeDocument/2006/relationships/hyperlink" Target="https://www.perseids.org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hyperlink" Target="http://alpheios.net/" TargetMode="External"/><Relationship Id="rId9" Type="http://schemas.openxmlformats.org/officeDocument/2006/relationships/image" Target="../media/image5.png"/><Relationship Id="rId5" Type="http://schemas.openxmlformats.org/officeDocument/2006/relationships/hyperlink" Target="https://edh-www.adw.uni-heidelberg.de/" TargetMode="External"/><Relationship Id="rId6" Type="http://schemas.openxmlformats.org/officeDocument/2006/relationships/hyperlink" Target="http://betamasaheft.eu/" TargetMode="External"/><Relationship Id="rId7" Type="http://schemas.openxmlformats.org/officeDocument/2006/relationships/image" Target="../media/image9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7h8dHKZp_NtUYMmTtJdj-fcYzQ0nhXt1/view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hyperlink" Target="http://tnah.chartes.psl.eu/2019/dts/document?id=https%3A%2F%2Fwww.wikidata.org%2Fwiki%2FQ1043500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 txBox="1"/>
          <p:nvPr>
            <p:ph type="ctrTitle"/>
          </p:nvPr>
        </p:nvSpPr>
        <p:spPr>
          <a:xfrm>
            <a:off x="1769250" y="360950"/>
            <a:ext cx="6011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GB"/>
              <a:t>How can we support </a:t>
            </a:r>
            <a:r>
              <a:rPr lang="en-GB"/>
              <a:t>DTS as a FAIR API for publishing digital text collections?</a:t>
            </a:r>
            <a:endParaRPr/>
          </a:p>
        </p:txBody>
      </p:sp>
      <p:pic>
        <p:nvPicPr>
          <p:cNvPr id="175" name="Google Shape;1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505" y="4189380"/>
            <a:ext cx="1453251" cy="5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8"/>
          <p:cNvSpPr txBox="1"/>
          <p:nvPr>
            <p:ph idx="1" type="subTitle"/>
          </p:nvPr>
        </p:nvSpPr>
        <p:spPr>
          <a:xfrm>
            <a:off x="1832100" y="2775900"/>
            <a:ext cx="55476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EB Garamond"/>
                <a:ea typeface="EB Garamond"/>
                <a:cs typeface="EB Garamond"/>
                <a:sym typeface="EB Garamond"/>
              </a:rPr>
              <a:t>Matteo Romanello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EB Garamond"/>
                <a:ea typeface="EB Garamond"/>
                <a:cs typeface="EB Garamond"/>
                <a:sym typeface="EB Garamond"/>
              </a:rPr>
              <a:t>Conference </a:t>
            </a:r>
            <a:r>
              <a:rPr i="1" lang="en-GB" sz="1600">
                <a:latin typeface="EB Garamond"/>
                <a:ea typeface="EB Garamond"/>
                <a:cs typeface="EB Garamond"/>
                <a:sym typeface="EB Garamond"/>
              </a:rPr>
              <a:t>Open Up Digital Scholarly Editions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EB Garamond"/>
                <a:ea typeface="EB Garamond"/>
                <a:cs typeface="EB Garamond"/>
                <a:sym typeface="EB Garamond"/>
              </a:rPr>
              <a:t>University of Zurich – </a:t>
            </a:r>
            <a:r>
              <a:rPr lang="en-GB" sz="1600">
                <a:latin typeface="EB Garamond"/>
                <a:ea typeface="EB Garamond"/>
                <a:cs typeface="EB Garamond"/>
                <a:sym typeface="EB Garamond"/>
              </a:rPr>
              <a:t>26 January 2024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6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9"/>
          <p:cNvSpPr txBox="1"/>
          <p:nvPr>
            <p:ph type="title"/>
          </p:nvPr>
        </p:nvSpPr>
        <p:spPr>
          <a:xfrm>
            <a:off x="311700" y="445025"/>
            <a:ext cx="71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What’s DTS?</a:t>
            </a:r>
            <a:endParaRPr/>
          </a:p>
        </p:txBody>
      </p:sp>
      <p:sp>
        <p:nvSpPr>
          <p:cNvPr id="182" name="Google Shape;18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3" name="Google Shape;183;p39"/>
          <p:cNvSpPr txBox="1"/>
          <p:nvPr/>
        </p:nvSpPr>
        <p:spPr>
          <a:xfrm>
            <a:off x="1452150" y="1156250"/>
            <a:ext cx="6239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DTS</a:t>
            </a: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= </a:t>
            </a:r>
            <a:r>
              <a:rPr b="1"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</a:t>
            </a: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istributed </a:t>
            </a:r>
            <a:r>
              <a:rPr b="1"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</a:t>
            </a: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ext </a:t>
            </a:r>
            <a:r>
              <a:rPr b="1"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</a:t>
            </a: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ervices</a:t>
            </a: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4" name="Google Shape;184;p39"/>
          <p:cNvSpPr txBox="1"/>
          <p:nvPr/>
        </p:nvSpPr>
        <p:spPr>
          <a:xfrm>
            <a:off x="1452150" y="3069925"/>
            <a:ext cx="6239700" cy="14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DTS strives for genericity: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 requirements on collection structure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 requirements on how the texts are structured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 requirements on identifiers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Metadata as you wish 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5" name="Google Shape;185;p39"/>
          <p:cNvSpPr txBox="1"/>
          <p:nvPr/>
        </p:nvSpPr>
        <p:spPr>
          <a:xfrm>
            <a:off x="1528350" y="1644550"/>
            <a:ext cx="6239700" cy="1245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DTS provides a </a:t>
            </a:r>
            <a:r>
              <a:rPr lang="en-GB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standard way</a:t>
            </a: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for clients to interact with collections of </a:t>
            </a:r>
            <a:r>
              <a:rPr lang="en-GB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TEI documents</a:t>
            </a: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A standard API allows users to </a:t>
            </a:r>
            <a:r>
              <a:rPr lang="en-GB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access</a:t>
            </a: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many text collections using the </a:t>
            </a:r>
            <a:r>
              <a:rPr lang="en-GB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same client software</a:t>
            </a: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It also allows editors to </a:t>
            </a:r>
            <a:r>
              <a:rPr lang="en-GB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publish</a:t>
            </a: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text collections in a usable way that existing clients can use.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0"/>
          <p:cNvSpPr txBox="1"/>
          <p:nvPr>
            <p:ph type="title"/>
          </p:nvPr>
        </p:nvSpPr>
        <p:spPr>
          <a:xfrm>
            <a:off x="311700" y="445025"/>
            <a:ext cx="71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DTS at a glance</a:t>
            </a:r>
            <a:endParaRPr/>
          </a:p>
        </p:txBody>
      </p:sp>
      <p:sp>
        <p:nvSpPr>
          <p:cNvPr id="191" name="Google Shape;19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2" name="Google Shape;1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250" y="1318149"/>
            <a:ext cx="4785485" cy="27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0"/>
          <p:cNvSpPr txBox="1"/>
          <p:nvPr/>
        </p:nvSpPr>
        <p:spPr>
          <a:xfrm>
            <a:off x="4971025" y="4270250"/>
            <a:ext cx="38577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Documentation: </a:t>
            </a:r>
            <a:r>
              <a:rPr lang="en-GB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4"/>
              </a:rPr>
              <a:t>https://w3id.org/dts</a:t>
            </a:r>
            <a:endParaRPr i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jTEI </a:t>
            </a: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paper: </a:t>
            </a:r>
            <a:r>
              <a:rPr lang="en-GB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5"/>
              </a:rPr>
              <a:t>https://doi.org/10.4000/jtei.4352</a:t>
            </a:r>
            <a:r>
              <a:rPr lang="en-GB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4" name="Google Shape;194;p40"/>
          <p:cNvSpPr txBox="1"/>
          <p:nvPr/>
        </p:nvSpPr>
        <p:spPr>
          <a:xfrm>
            <a:off x="311700" y="1318163"/>
            <a:ext cx="3558300" cy="27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DTS allows to: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AutoNum type="arabicPeriod"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Navigate inside text collections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AutoNum type="arabicPeriod"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Fetch metadata for a collection/text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AutoNum type="arabicPeriod"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Discovery the citation structure of a document + navigate it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Barlow"/>
              <a:buAutoNum type="arabicPeriod"/>
            </a:pP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Access a representation of the text itself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C</a:t>
            </a:r>
            <a:r>
              <a:rPr lang="en-GB" sz="28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orpora with a DTS API</a:t>
            </a:r>
            <a:endParaRPr sz="28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200" name="Google Shape;2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77" y="1171300"/>
            <a:ext cx="2730051" cy="12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1"/>
          <p:cNvSpPr txBox="1"/>
          <p:nvPr/>
        </p:nvSpPr>
        <p:spPr>
          <a:xfrm>
            <a:off x="305100" y="23716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4DD0E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http://alpheios.net/</a:t>
            </a:r>
            <a:endParaRPr sz="12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2" name="Google Shape;202;p41"/>
          <p:cNvSpPr txBox="1"/>
          <p:nvPr/>
        </p:nvSpPr>
        <p:spPr>
          <a:xfrm>
            <a:off x="3299850" y="23716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4DD0E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https://edh-www.adw.uni-heidelberg.de/</a:t>
            </a:r>
            <a:endParaRPr sz="12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3" name="Google Shape;203;p41"/>
          <p:cNvSpPr txBox="1"/>
          <p:nvPr/>
        </p:nvSpPr>
        <p:spPr>
          <a:xfrm>
            <a:off x="6673600" y="2371650"/>
            <a:ext cx="208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4DD0E1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http://betamasaheft.eu/</a:t>
            </a:r>
            <a:endParaRPr sz="12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04" name="Google Shape;20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4825" y="1162625"/>
            <a:ext cx="2730051" cy="12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0425" y="1162625"/>
            <a:ext cx="2506849" cy="12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0075" y="2971450"/>
            <a:ext cx="2730051" cy="1271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34825" y="2892813"/>
            <a:ext cx="2730051" cy="142900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1"/>
          <p:cNvSpPr txBox="1"/>
          <p:nvPr/>
        </p:nvSpPr>
        <p:spPr>
          <a:xfrm>
            <a:off x="3387700" y="4384775"/>
            <a:ext cx="273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4DD0E1"/>
                </a:solidFill>
                <a:latin typeface="Barlow"/>
                <a:ea typeface="Barlow"/>
                <a:cs typeface="Barlow"/>
                <a:sym typeface="Barlow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https://dev.chartes.psl.eu/dts-demo/</a:t>
            </a:r>
            <a:endParaRPr sz="12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9" name="Google Shape;209;p41"/>
          <p:cNvSpPr txBox="1"/>
          <p:nvPr/>
        </p:nvSpPr>
        <p:spPr>
          <a:xfrm>
            <a:off x="6597138" y="4384775"/>
            <a:ext cx="191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TEI Publisher instances*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0" name="Google Shape;210;p41"/>
          <p:cNvSpPr txBox="1"/>
          <p:nvPr/>
        </p:nvSpPr>
        <p:spPr>
          <a:xfrm>
            <a:off x="747100" y="4384775"/>
            <a:ext cx="202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4DD0E1"/>
                </a:solidFill>
                <a:latin typeface="Barlow"/>
                <a:ea typeface="Barlow"/>
                <a:cs typeface="Barlow"/>
                <a:sym typeface="Barlow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https://www.perseids.org/</a:t>
            </a:r>
            <a:endParaRPr sz="12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11" name="Google Shape;211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97200" y="2649775"/>
            <a:ext cx="1915075" cy="19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>
            <p:ph type="title"/>
          </p:nvPr>
        </p:nvSpPr>
        <p:spPr>
          <a:xfrm>
            <a:off x="311700" y="445025"/>
            <a:ext cx="71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How’s DTS FAIR?</a:t>
            </a:r>
            <a:endParaRPr/>
          </a:p>
        </p:txBody>
      </p:sp>
      <p:sp>
        <p:nvSpPr>
          <p:cNvPr id="217" name="Google Shape;21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8" name="Google Shape;218;p42"/>
          <p:cNvSpPr txBox="1"/>
          <p:nvPr/>
        </p:nvSpPr>
        <p:spPr>
          <a:xfrm>
            <a:off x="2876875" y="445025"/>
            <a:ext cx="1494000" cy="57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</a:t>
            </a:r>
            <a:r>
              <a:rPr lang="en-GB" sz="2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indable</a:t>
            </a:r>
            <a:endParaRPr sz="2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9" name="Google Shape;219;p42"/>
          <p:cNvSpPr txBox="1"/>
          <p:nvPr/>
        </p:nvSpPr>
        <p:spPr>
          <a:xfrm>
            <a:off x="349650" y="1289875"/>
            <a:ext cx="6239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highlight>
                  <a:srgbClr val="FFFFFF"/>
                </a:highlight>
              </a:rPr>
              <a:t>F1. (Meta)data are assigned a globally unique and persistent identifier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0" name="Google Shape;220;p42"/>
          <p:cNvSpPr txBox="1"/>
          <p:nvPr/>
        </p:nvSpPr>
        <p:spPr>
          <a:xfrm>
            <a:off x="504025" y="1728175"/>
            <a:ext cx="7261200" cy="16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Collections and documents have their </a:t>
            </a:r>
            <a:r>
              <a:rPr i="1" lang="en-GB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unique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identifiers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Granularity of access: down to the passage level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Definition of identifiers as broad as possible (essentially any URI)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Retrocompatible with e.g., CTS URNs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Wikidata URIs can be used as identifiers for DTS collections/documents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3"/>
          <p:cNvSpPr txBox="1"/>
          <p:nvPr>
            <p:ph type="title"/>
          </p:nvPr>
        </p:nvSpPr>
        <p:spPr>
          <a:xfrm>
            <a:off x="311700" y="445025"/>
            <a:ext cx="71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How’s DTS FAIR?</a:t>
            </a:r>
            <a:endParaRPr/>
          </a:p>
        </p:txBody>
      </p:sp>
      <p:sp>
        <p:nvSpPr>
          <p:cNvPr id="226" name="Google Shape;22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7" name="Google Shape;227;p43"/>
          <p:cNvSpPr txBox="1"/>
          <p:nvPr/>
        </p:nvSpPr>
        <p:spPr>
          <a:xfrm>
            <a:off x="2876875" y="445025"/>
            <a:ext cx="1494000" cy="57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</a:t>
            </a:r>
            <a:r>
              <a:rPr lang="en-GB" sz="2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indable</a:t>
            </a:r>
            <a:endParaRPr sz="2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8" name="Google Shape;228;p43"/>
          <p:cNvSpPr txBox="1"/>
          <p:nvPr/>
        </p:nvSpPr>
        <p:spPr>
          <a:xfrm>
            <a:off x="359200" y="1284150"/>
            <a:ext cx="6239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highlight>
                  <a:srgbClr val="FFFFFF"/>
                </a:highlight>
              </a:rPr>
              <a:t>F4. (Meta)data are registered or indexed in a searchable resource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29" name="Google Shape;229;p43" title="dts-aggregator-browser-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5300" y="1710425"/>
            <a:ext cx="4053400" cy="30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/>
          <p:nvPr>
            <p:ph type="title"/>
          </p:nvPr>
        </p:nvSpPr>
        <p:spPr>
          <a:xfrm>
            <a:off x="311700" y="445025"/>
            <a:ext cx="71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How’s DTS FAIR?</a:t>
            </a:r>
            <a:endParaRPr/>
          </a:p>
        </p:txBody>
      </p:sp>
      <p:sp>
        <p:nvSpPr>
          <p:cNvPr id="235" name="Google Shape;23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6" name="Google Shape;236;p44"/>
          <p:cNvSpPr txBox="1"/>
          <p:nvPr/>
        </p:nvSpPr>
        <p:spPr>
          <a:xfrm>
            <a:off x="2876875" y="445025"/>
            <a:ext cx="1783800" cy="57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</a:t>
            </a:r>
            <a:r>
              <a:rPr lang="en-GB" sz="2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ccessible</a:t>
            </a:r>
            <a:endParaRPr sz="2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37" name="Google Shape;2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170125"/>
            <a:ext cx="3607725" cy="341532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4"/>
          <p:cNvSpPr txBox="1"/>
          <p:nvPr/>
        </p:nvSpPr>
        <p:spPr>
          <a:xfrm>
            <a:off x="311700" y="4580825"/>
            <a:ext cx="78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http://tnah.chartes.psl.eu/2019/dts/document?id=https://wikidata.org/wiki/Q1043500</a:t>
            </a:r>
            <a:endParaRPr/>
          </a:p>
        </p:txBody>
      </p:sp>
      <p:sp>
        <p:nvSpPr>
          <p:cNvPr id="239" name="Google Shape;239;p44"/>
          <p:cNvSpPr txBox="1"/>
          <p:nvPr/>
        </p:nvSpPr>
        <p:spPr>
          <a:xfrm>
            <a:off x="4089250" y="2250488"/>
            <a:ext cx="47619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Access to texts via the </a:t>
            </a:r>
            <a:r>
              <a:rPr i="1" lang="en-GB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documents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endpoint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Serialization format for textual data is TEI/XML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No support for authentication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5"/>
          <p:cNvSpPr txBox="1"/>
          <p:nvPr>
            <p:ph type="title"/>
          </p:nvPr>
        </p:nvSpPr>
        <p:spPr>
          <a:xfrm>
            <a:off x="311700" y="445025"/>
            <a:ext cx="71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How’s DTS FAIR?</a:t>
            </a:r>
            <a:endParaRPr/>
          </a:p>
        </p:txBody>
      </p:sp>
      <p:sp>
        <p:nvSpPr>
          <p:cNvPr id="245" name="Google Shape;24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6" name="Google Shape;246;p45"/>
          <p:cNvSpPr txBox="1"/>
          <p:nvPr/>
        </p:nvSpPr>
        <p:spPr>
          <a:xfrm>
            <a:off x="2876875" y="445025"/>
            <a:ext cx="2109600" cy="57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</a:t>
            </a:r>
            <a:r>
              <a:rPr lang="en-GB" sz="2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nteroperable</a:t>
            </a:r>
            <a:endParaRPr sz="2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7" name="Google Shape;247;p45"/>
          <p:cNvSpPr txBox="1"/>
          <p:nvPr/>
        </p:nvSpPr>
        <p:spPr>
          <a:xfrm>
            <a:off x="5134700" y="445025"/>
            <a:ext cx="2109600" cy="57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</a:t>
            </a:r>
            <a:r>
              <a:rPr lang="en-GB" sz="2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eusable</a:t>
            </a:r>
            <a:endParaRPr sz="2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8" name="Google Shape;248;p45"/>
          <p:cNvSpPr txBox="1"/>
          <p:nvPr/>
        </p:nvSpPr>
        <p:spPr>
          <a:xfrm>
            <a:off x="381825" y="1339375"/>
            <a:ext cx="62397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Interoperability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"/>
              <a:buChar char="-"/>
            </a:pP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API → Hydra API specification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"/>
              <a:buChar char="-"/>
            </a:pP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Metadata → JSON-LD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Barlow"/>
              <a:buChar char="-"/>
            </a:pP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Data → TEI/XML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9" name="Google Shape;249;p45"/>
          <p:cNvSpPr txBox="1"/>
          <p:nvPr/>
        </p:nvSpPr>
        <p:spPr>
          <a:xfrm>
            <a:off x="434225" y="2864025"/>
            <a:ext cx="62397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Reusable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"/>
              <a:buChar char="-"/>
            </a:pP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Dublin Core terms for metadata descriptions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Barlow"/>
              <a:buChar char="-"/>
            </a:pP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Other vocabularies can be used inside the </a:t>
            </a:r>
            <a:r>
              <a:rPr i="1" lang="en-GB" sz="13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dts:extensions </a:t>
            </a: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property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/>
          <p:nvPr>
            <p:ph type="title"/>
          </p:nvPr>
        </p:nvSpPr>
        <p:spPr>
          <a:xfrm>
            <a:off x="311700" y="445025"/>
            <a:ext cx="719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grow DTS’ support and adoption? </a:t>
            </a:r>
            <a:endParaRPr/>
          </a:p>
        </p:txBody>
      </p:sp>
      <p:sp>
        <p:nvSpPr>
          <p:cNvPr id="255" name="Google Shape;25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6" name="Google Shape;256;p46"/>
          <p:cNvSpPr txBox="1"/>
          <p:nvPr/>
        </p:nvSpPr>
        <p:spPr>
          <a:xfrm>
            <a:off x="401725" y="2725100"/>
            <a:ext cx="62397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Resources are needed for: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"/>
              <a:buChar char="-"/>
            </a:pPr>
            <a:r>
              <a:rPr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update/maintain specifications</a:t>
            </a:r>
            <a:endParaRPr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"/>
              <a:buChar char="-"/>
            </a:pPr>
            <a:r>
              <a:rPr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develop/update reference implementations</a:t>
            </a:r>
            <a:endParaRPr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"/>
              <a:buChar char="-"/>
            </a:pPr>
            <a:r>
              <a:rPr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Run dissemination activities </a:t>
            </a:r>
            <a:endParaRPr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7" name="Google Shape;257;p46"/>
          <p:cNvSpPr txBox="1"/>
          <p:nvPr/>
        </p:nvSpPr>
        <p:spPr>
          <a:xfrm>
            <a:off x="401725" y="3864600"/>
            <a:ext cx="69558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Future of DTS?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"/>
              <a:buChar char="-"/>
            </a:pPr>
            <a:r>
              <a:rPr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How to unlock adoption by institutions (universities, </a:t>
            </a:r>
            <a:r>
              <a:rPr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libraries, publishers)</a:t>
            </a:r>
            <a:r>
              <a:rPr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?</a:t>
            </a:r>
            <a:endParaRPr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"/>
              <a:buChar char="-"/>
            </a:pPr>
            <a:r>
              <a:rPr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Is a DTS Consortium the way to go?</a:t>
            </a:r>
            <a:endParaRPr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"/>
              <a:buChar char="-"/>
            </a:pPr>
            <a:r>
              <a:rPr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Can existing national/international associations help?</a:t>
            </a:r>
            <a:endParaRPr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8" name="Google Shape;258;p46"/>
          <p:cNvSpPr txBox="1"/>
          <p:nvPr/>
        </p:nvSpPr>
        <p:spPr>
          <a:xfrm>
            <a:off x="401725" y="1093475"/>
            <a:ext cx="6239700" cy="15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 last 5 years: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"/>
              <a:buChar char="-"/>
            </a:pPr>
            <a:r>
              <a:rPr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1st DTS workshop (2019)</a:t>
            </a:r>
            <a:endParaRPr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"/>
              <a:buChar char="-"/>
            </a:pPr>
            <a:r>
              <a:rPr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First public draft (2020)</a:t>
            </a:r>
            <a:endParaRPr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"/>
              <a:buChar char="-"/>
            </a:pPr>
            <a:r>
              <a:rPr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Online</a:t>
            </a:r>
            <a:r>
              <a:rPr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DTS Hackathon (2021)</a:t>
            </a:r>
            <a:endParaRPr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"/>
              <a:buChar char="-"/>
            </a:pPr>
            <a:r>
              <a:rPr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jTEI paper (2023)</a:t>
            </a:r>
            <a:endParaRPr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"/>
              <a:buChar char="-"/>
            </a:pPr>
            <a:r>
              <a:rPr lang="en-GB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First public version (spring 2024)</a:t>
            </a:r>
            <a:endParaRPr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